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9" r:id="rId5"/>
    <p:sldId id="260" r:id="rId6"/>
    <p:sldId id="263" r:id="rId7"/>
    <p:sldId id="261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E94040-163F-497E-93B6-03AC001814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8800" dirty="0">
                <a:solidFill>
                  <a:schemeClr val="tx1"/>
                </a:solidFill>
              </a:rPr>
              <a:t>Gespreksvoering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6CEE140-CFBC-42D9-88DF-139B4D0D5C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>
                <a:solidFill>
                  <a:schemeClr val="tx1"/>
                </a:solidFill>
              </a:rPr>
              <a:t>W16mz	periode 3</a:t>
            </a:r>
          </a:p>
        </p:txBody>
      </p:sp>
    </p:spTree>
    <p:extLst>
      <p:ext uri="{BB962C8B-B14F-4D97-AF65-F5344CB8AC3E}">
        <p14:creationId xmlns:p14="http://schemas.microsoft.com/office/powerpoint/2010/main" val="3197194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451FB0-E10E-437A-9DFD-E365E40EE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D44289-234C-41B0-9F5F-053575A6E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Lesdoelen </a:t>
            </a:r>
          </a:p>
          <a:p>
            <a:r>
              <a:rPr lang="nl-NL" sz="2400" dirty="0">
                <a:solidFill>
                  <a:schemeClr val="tx1"/>
                </a:solidFill>
              </a:rPr>
              <a:t>Onderhandelingsgesprekken (paragraaf 20.5)</a:t>
            </a:r>
          </a:p>
          <a:p>
            <a:r>
              <a:rPr lang="nl-NL" sz="2400" dirty="0">
                <a:solidFill>
                  <a:schemeClr val="tx1"/>
                </a:solidFill>
              </a:rPr>
              <a:t>Voorbereiding</a:t>
            </a:r>
          </a:p>
          <a:p>
            <a:r>
              <a:rPr lang="nl-NL" sz="2400" dirty="0">
                <a:solidFill>
                  <a:schemeClr val="tx1"/>
                </a:solidFill>
              </a:rPr>
              <a:t>Het gesprek</a:t>
            </a:r>
          </a:p>
          <a:p>
            <a:r>
              <a:rPr lang="nl-NL" sz="2400" dirty="0">
                <a:solidFill>
                  <a:schemeClr val="tx1"/>
                </a:solidFill>
              </a:rPr>
              <a:t>Afspraken maken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Rollenspellen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Afsluiting </a:t>
            </a:r>
          </a:p>
        </p:txBody>
      </p:sp>
    </p:spTree>
    <p:extLst>
      <p:ext uri="{BB962C8B-B14F-4D97-AF65-F5344CB8AC3E}">
        <p14:creationId xmlns:p14="http://schemas.microsoft.com/office/powerpoint/2010/main" val="4221712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35C94-C4CB-4F4B-B6D5-3BC4A5A31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65FDE2-AF93-4B0B-A096-F30021827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Aan het einde van de les kun je…</a:t>
            </a:r>
          </a:p>
          <a:p>
            <a:r>
              <a:rPr lang="nl-NL" sz="2400" dirty="0">
                <a:solidFill>
                  <a:schemeClr val="tx1"/>
                </a:solidFill>
              </a:rPr>
              <a:t>toelichten wat je doet in de voorbereiding van een onderhandelingsgesprek.</a:t>
            </a:r>
          </a:p>
          <a:p>
            <a:r>
              <a:rPr lang="nl-NL" sz="2400" dirty="0">
                <a:solidFill>
                  <a:schemeClr val="tx1"/>
                </a:solidFill>
              </a:rPr>
              <a:t>toelichten wat belangrijk is in een onderhandelingsgesprek.</a:t>
            </a:r>
          </a:p>
          <a:p>
            <a:r>
              <a:rPr lang="nl-NL" sz="2400" dirty="0">
                <a:solidFill>
                  <a:schemeClr val="tx1"/>
                </a:solidFill>
              </a:rPr>
              <a:t>toelichten hoe je aan het einde van een onderhandelingsgesprek afspraken kunt maken.</a:t>
            </a:r>
          </a:p>
          <a:p>
            <a:r>
              <a:rPr lang="nl-NL" sz="2400" dirty="0">
                <a:solidFill>
                  <a:schemeClr val="tx1"/>
                </a:solidFill>
              </a:rPr>
              <a:t>de verschillende onderdelen van een onderhandelingsgesprek doorlopen.</a:t>
            </a:r>
          </a:p>
          <a:p>
            <a:endParaRPr lang="nl-NL" sz="2400" dirty="0">
              <a:solidFill>
                <a:schemeClr val="tx1"/>
              </a:solidFill>
            </a:endParaRPr>
          </a:p>
          <a:p>
            <a:endParaRPr lang="nl-NL" sz="2400" dirty="0">
              <a:solidFill>
                <a:schemeClr val="tx1"/>
              </a:solidFill>
            </a:endParaRPr>
          </a:p>
          <a:p>
            <a:endParaRPr lang="nl-NL" dirty="0"/>
          </a:p>
        </p:txBody>
      </p:sp>
      <p:pic>
        <p:nvPicPr>
          <p:cNvPr id="5" name="Graphic 4" descr="Lijst">
            <a:extLst>
              <a:ext uri="{FF2B5EF4-FFF2-40B4-BE49-F238E27FC236}">
                <a16:creationId xmlns:a16="http://schemas.microsoft.com/office/drawing/2014/main" id="{4EC3F425-575E-42AB-AF51-B7020A9D9A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15600" y="3823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900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anden Schudden, Handshake, Handen, Welkom">
            <a:extLst>
              <a:ext uri="{FF2B5EF4-FFF2-40B4-BE49-F238E27FC236}">
                <a16:creationId xmlns:a16="http://schemas.microsoft.com/office/drawing/2014/main" id="{20EFC0C2-8470-4875-88B7-0575E2569E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" r="3167" b="-1"/>
          <a:stretch/>
        </p:blipFill>
        <p:spPr bwMode="auto">
          <a:xfrm>
            <a:off x="20" y="-1"/>
            <a:ext cx="12191980" cy="6864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id="{1048DF63-6DBE-4A26-854D-A6716B8D2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alpha val="8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1A870BF-A007-4A13-8B40-A03CCC7F59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321" y="-2"/>
            <a:ext cx="28346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Freeform 6">
            <a:extLst>
              <a:ext uri="{FF2B5EF4-FFF2-40B4-BE49-F238E27FC236}">
                <a16:creationId xmlns:a16="http://schemas.microsoft.com/office/drawing/2014/main" id="{130529F5-7920-467F-92D5-A4164C583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478212" y="650367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tx2">
              <a:alpha val="5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CFDA13-C0A3-4461-96D9-95C5EFC7C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178" y="382385"/>
            <a:ext cx="10178322" cy="1492132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onderhandelingsgesprek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6997B2B-9E66-4976-9A24-91DF6585B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178" y="2142499"/>
            <a:ext cx="10178322" cy="42278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b="1" dirty="0">
                <a:solidFill>
                  <a:schemeClr val="bg1"/>
                </a:solidFill>
              </a:rPr>
              <a:t>Voorbereiding</a:t>
            </a:r>
          </a:p>
          <a:p>
            <a:r>
              <a:rPr lang="nl-NL" sz="2400" dirty="0">
                <a:solidFill>
                  <a:schemeClr val="bg1"/>
                </a:solidFill>
              </a:rPr>
              <a:t>Verdiepen in de andere partij, wat wil jij en wat wil de ander, doel gesprek, onderhandelingsruimte, agenda, ruimte</a:t>
            </a:r>
          </a:p>
          <a:p>
            <a:pPr marL="0" indent="0">
              <a:buNone/>
            </a:pPr>
            <a:r>
              <a:rPr lang="nl-NL" sz="2400" b="1" dirty="0">
                <a:solidFill>
                  <a:schemeClr val="bg1"/>
                </a:solidFill>
              </a:rPr>
              <a:t>Het gesprek</a:t>
            </a:r>
          </a:p>
          <a:p>
            <a:r>
              <a:rPr lang="nl-NL" sz="2400" dirty="0">
                <a:solidFill>
                  <a:schemeClr val="bg1"/>
                </a:solidFill>
              </a:rPr>
              <a:t>Begroeting, handdruk, open houding, doel bespreken, wensen en argumenten delen, LSD, gemeenschappelijke belangen, vriendelijk, feitelijk, rustig</a:t>
            </a:r>
          </a:p>
          <a:p>
            <a:pPr marL="0" indent="0">
              <a:buNone/>
            </a:pPr>
            <a:r>
              <a:rPr lang="nl-NL" sz="2400" b="1" dirty="0">
                <a:solidFill>
                  <a:schemeClr val="bg1"/>
                </a:solidFill>
              </a:rPr>
              <a:t>Afspraken maken </a:t>
            </a:r>
          </a:p>
          <a:p>
            <a:r>
              <a:rPr lang="nl-NL" sz="2400" dirty="0">
                <a:solidFill>
                  <a:schemeClr val="bg1"/>
                </a:solidFill>
              </a:rPr>
              <a:t>Tegemoet komen, ideeën uitspreken, pauze, vervolgafspraak, concrete afspraken, overleggen, geen strijd</a:t>
            </a:r>
          </a:p>
          <a:p>
            <a:endParaRPr lang="nl-NL" dirty="0">
              <a:solidFill>
                <a:schemeClr val="bg2"/>
              </a:solidFill>
            </a:endParaRPr>
          </a:p>
          <a:p>
            <a:endParaRPr lang="nl-NL" dirty="0">
              <a:solidFill>
                <a:schemeClr val="bg2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1DD1602-5567-433F-BB23-54C657800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4776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DC032F75-F5AC-4D84-98D0-DD0FB8A25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A21D3B4-EB95-40D8-ADD4-C28637F87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Freeform 11">
            <a:extLst>
              <a:ext uri="{FF2B5EF4-FFF2-40B4-BE49-F238E27FC236}">
                <a16:creationId xmlns:a16="http://schemas.microsoft.com/office/drawing/2014/main" id="{EC402CCD-3D73-4427-910D-80A619EAD5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548664" y="0"/>
            <a:ext cx="4643336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1B59D02-FFFB-4C38-9C89-728E3C86C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9328" y="457200"/>
            <a:ext cx="3090672" cy="1197864"/>
          </a:xfrm>
        </p:spPr>
        <p:txBody>
          <a:bodyPr anchor="b">
            <a:normAutofit/>
          </a:bodyPr>
          <a:lstStyle/>
          <a:p>
            <a:r>
              <a:rPr lang="nl-NL" sz="4800" dirty="0">
                <a:solidFill>
                  <a:schemeClr val="accent1"/>
                </a:solidFill>
              </a:rPr>
              <a:t>opdracht</a:t>
            </a:r>
          </a:p>
        </p:txBody>
      </p:sp>
      <p:pic>
        <p:nvPicPr>
          <p:cNvPr id="2050" name="Picture 2" descr="Afbeeldingsresultaat voor opdracht">
            <a:extLst>
              <a:ext uri="{FF2B5EF4-FFF2-40B4-BE49-F238E27FC236}">
                <a16:creationId xmlns:a16="http://schemas.microsoft.com/office/drawing/2014/main" id="{E50EB9E6-19F8-49A0-B8EE-D7F7008E9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27" y="1285884"/>
            <a:ext cx="5978273" cy="397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B9607A-6400-4F0B-9536-B8C6C056D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5394" y="1655063"/>
            <a:ext cx="3987538" cy="4896565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Rollenspel </a:t>
            </a:r>
          </a:p>
          <a:p>
            <a:r>
              <a:rPr lang="nl-NL" dirty="0">
                <a:solidFill>
                  <a:schemeClr val="bg1"/>
                </a:solidFill>
              </a:rPr>
              <a:t>Iedereen heeft een casus meegenomen/in gedachten</a:t>
            </a:r>
          </a:p>
          <a:p>
            <a:r>
              <a:rPr lang="nl-NL" dirty="0">
                <a:solidFill>
                  <a:schemeClr val="bg1"/>
                </a:solidFill>
              </a:rPr>
              <a:t>Groepjes van 3 (twee partijen en één observator)</a:t>
            </a:r>
          </a:p>
          <a:p>
            <a:r>
              <a:rPr lang="nl-NL" dirty="0">
                <a:solidFill>
                  <a:schemeClr val="bg1"/>
                </a:solidFill>
              </a:rPr>
              <a:t>Iedereen heeft een keer onderhandeld en geobserveerd</a:t>
            </a:r>
          </a:p>
          <a:p>
            <a:r>
              <a:rPr lang="nl-NL" dirty="0">
                <a:solidFill>
                  <a:schemeClr val="bg1"/>
                </a:solidFill>
              </a:rPr>
              <a:t>Drie gesprekken van 10 min. (8 min. gesprek, 2 min. observaties bespreken)</a:t>
            </a:r>
          </a:p>
          <a:p>
            <a:endParaRPr lang="nl-NL" dirty="0">
              <a:solidFill>
                <a:schemeClr val="bg1"/>
              </a:solidFill>
            </a:endParaRPr>
          </a:p>
          <a:p>
            <a:r>
              <a:rPr lang="nl-NL" dirty="0">
                <a:solidFill>
                  <a:schemeClr val="bg1"/>
                </a:solidFill>
              </a:rPr>
              <a:t>Klassikaal nabespreken </a:t>
            </a:r>
          </a:p>
        </p:txBody>
      </p:sp>
    </p:spTree>
    <p:extLst>
      <p:ext uri="{BB962C8B-B14F-4D97-AF65-F5344CB8AC3E}">
        <p14:creationId xmlns:p14="http://schemas.microsoft.com/office/powerpoint/2010/main" val="83273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7D82B1-0C84-434D-B282-03B4B7F15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Lesdoelen toetsen</a:t>
            </a:r>
          </a:p>
        </p:txBody>
      </p:sp>
      <p:pic>
        <p:nvPicPr>
          <p:cNvPr id="5" name="Tijdelijke aanduiding voor inhoud 4" descr="Controlelijst">
            <a:extLst>
              <a:ext uri="{FF2B5EF4-FFF2-40B4-BE49-F238E27FC236}">
                <a16:creationId xmlns:a16="http://schemas.microsoft.com/office/drawing/2014/main" id="{81981270-571F-47B3-9D5C-1EEE4A0504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15600" y="382385"/>
            <a:ext cx="914400" cy="914400"/>
          </a:xfrm>
        </p:spPr>
      </p:pic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716ADBD6-B62A-4F97-98D7-28584D7B2E1C}"/>
              </a:ext>
            </a:extLst>
          </p:cNvPr>
          <p:cNvSpPr txBox="1">
            <a:spLocks/>
          </p:cNvSpPr>
          <p:nvPr/>
        </p:nvSpPr>
        <p:spPr>
          <a:xfrm>
            <a:off x="1251678" y="2286001"/>
            <a:ext cx="10178322" cy="418961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We onderscheiden drie onderdelen in een onderhandelingsgesprek: ______, ______ en ______.  Voorafgaand aan een onderhandeling is het goed om je te _______________. Daarnaast bepaal je ook wat het ______ is van het gesprek. Ook is het van belang om van te voren een ______ op te stellen en een ______ te reserveren. Bij binnenkomst is het belangrijk dat je de andere partij ______ en ______. Je neemt een _______ aan en maakt gebruik van gesprekstechnieken als; ______, ______ en ______. Je kijkt naar de ___________ en blijft altijd ______, ______ en ______. Tegen het einde van een onderhandelingsgesprek kun je ______ uitspreken. Wanneer beide partijen akkoord gaan kun je ________ maken. Wanneer jullie er niet uitkomen kun je ______ of ______. </a:t>
            </a:r>
          </a:p>
        </p:txBody>
      </p:sp>
    </p:spTree>
    <p:extLst>
      <p:ext uri="{BB962C8B-B14F-4D97-AF65-F5344CB8AC3E}">
        <p14:creationId xmlns:p14="http://schemas.microsoft.com/office/powerpoint/2010/main" val="1734011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31E59A-7F02-47BC-AB3D-E8F2255FC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Tot slot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5F345E-5D79-47E6-8F63-43379CD66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Ga naar: www.bsot.nl</a:t>
            </a:r>
          </a:p>
          <a:p>
            <a:r>
              <a:rPr lang="nl-NL" sz="2400" dirty="0">
                <a:solidFill>
                  <a:schemeClr val="tx1"/>
                </a:solidFill>
              </a:rPr>
              <a:t>Voer de klas in: W16MZ en de code: </a:t>
            </a:r>
            <a:r>
              <a:rPr lang="nl-NL" sz="2400" b="1" dirty="0">
                <a:solidFill>
                  <a:schemeClr val="tx1"/>
                </a:solidFill>
              </a:rPr>
              <a:t>ITD-325</a:t>
            </a:r>
            <a:endParaRPr lang="nl-NL" sz="2800" dirty="0">
              <a:solidFill>
                <a:schemeClr val="tx1"/>
              </a:solidFill>
            </a:endParaRPr>
          </a:p>
          <a:p>
            <a:r>
              <a:rPr lang="nl-NL" sz="2400" dirty="0">
                <a:solidFill>
                  <a:schemeClr val="tx1"/>
                </a:solidFill>
              </a:rPr>
              <a:t>Volgende week: verdieping onderhandelingsstijlen </a:t>
            </a:r>
          </a:p>
        </p:txBody>
      </p:sp>
    </p:spTree>
    <p:extLst>
      <p:ext uri="{BB962C8B-B14F-4D97-AF65-F5344CB8AC3E}">
        <p14:creationId xmlns:p14="http://schemas.microsoft.com/office/powerpoint/2010/main" val="12284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227D06E-A5BD-443D-B396-F0D0194B3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257" y="864911"/>
            <a:ext cx="9031484" cy="34672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/>
              <a:t>Bedankt voor jullie aandacht!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EDACF21-FA28-45E1-ACB7-9AB8A2521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3314" y="5493376"/>
            <a:ext cx="8045373" cy="7422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800">
                <a:solidFill>
                  <a:srgbClr val="2A1A00"/>
                </a:solidFill>
              </a:rPr>
              <a:t>Tot de volgende keer </a:t>
            </a:r>
            <a:r>
              <a:rPr lang="en-US" sz="1800">
                <a:solidFill>
                  <a:srgbClr val="2A1A00"/>
                </a:solidFill>
                <a:sym typeface="Wingdings" panose="05000000000000000000" pitchFamily="2" charset="2"/>
              </a:rPr>
              <a:t></a:t>
            </a:r>
            <a:endParaRPr lang="en-US" sz="180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942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Badg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349</Words>
  <Application>Microsoft Office PowerPoint</Application>
  <PresentationFormat>Breedbeeld</PresentationFormat>
  <Paragraphs>40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Gill Sans MT</vt:lpstr>
      <vt:lpstr>Impact</vt:lpstr>
      <vt:lpstr>Wingdings</vt:lpstr>
      <vt:lpstr>Badge</vt:lpstr>
      <vt:lpstr>Gespreksvoering</vt:lpstr>
      <vt:lpstr>inhoud</vt:lpstr>
      <vt:lpstr>lesdoelen</vt:lpstr>
      <vt:lpstr>onderhandelingsgesprek</vt:lpstr>
      <vt:lpstr>opdracht</vt:lpstr>
      <vt:lpstr>Lesdoelen toetsen</vt:lpstr>
      <vt:lpstr>Tot slot</vt:lpstr>
      <vt:lpstr>Bedankt voor jullie aandacht!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Gespreksvoering</dc:title>
  <dc:creator>Inez van der Velde</dc:creator>
  <cp:lastModifiedBy>Inez van der Velde</cp:lastModifiedBy>
  <cp:revision>3</cp:revision>
  <dcterms:created xsi:type="dcterms:W3CDTF">2019-03-25T12:46:41Z</dcterms:created>
  <dcterms:modified xsi:type="dcterms:W3CDTF">2019-03-25T13:02:18Z</dcterms:modified>
</cp:coreProperties>
</file>